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43891200" cy="30861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3300"/>
    <a:srgbClr val="006600"/>
    <a:srgbClr val="336699"/>
    <a:srgbClr val="003399"/>
    <a:srgbClr val="660066"/>
    <a:srgbClr val="006666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20" d="100"/>
          <a:sy n="20" d="100"/>
        </p:scale>
        <p:origin x="-1020" y="-78"/>
      </p:cViewPr>
      <p:guideLst>
        <p:guide orient="horz" pos="18720"/>
        <p:guide orient="horz" pos="5280"/>
        <p:guide orient="horz" pos="3312"/>
        <p:guide orient="horz" pos="5856"/>
        <p:guide pos="720"/>
        <p:guide pos="6912"/>
        <p:guide pos="7392"/>
        <p:guide pos="13584"/>
        <p:guide pos="14064"/>
        <p:guide pos="20256"/>
        <p:guide pos="20736"/>
        <p:guide pos="26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Sub-scales of the </a:t>
            </a:r>
            <a:r>
              <a:rPr lang="en-US" dirty="0" smtClean="0"/>
              <a:t>GHQ28  </a:t>
            </a:r>
            <a:endParaRPr lang="en-US" dirty="0"/>
          </a:p>
        </c:rich>
      </c:tx>
      <c:layout>
        <c:manualLayout>
          <c:xMode val="edge"/>
          <c:yMode val="edge"/>
          <c:x val="0.28168152337642677"/>
          <c:y val="2.268936492436513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98339774545007"/>
          <c:y val="0.1563553815949206"/>
          <c:w val="0.47408702951547121"/>
          <c:h val="0.7391304599321778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Somatic symptoms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Sheet1!$B$1:$C$1</c:f>
              <c:strCache>
                <c:ptCount val="2"/>
                <c:pt idx="0">
                  <c:v>Pre-Group</c:v>
                </c:pt>
                <c:pt idx="1">
                  <c:v>Post-Group</c:v>
                </c:pt>
              </c:strCache>
            </c:strRef>
          </c:cat>
          <c:val>
            <c:numRef>
              <c:f>Sheet1!$B$2:$C$2</c:f>
              <c:numCache>
                <c:formatCode>####.0000</c:formatCode>
                <c:ptCount val="2"/>
                <c:pt idx="0" formatCode="_(* #,##0.00_);_(* \(#,##0.00\);_(* &quot;-&quot;??_);_(@_)">
                  <c:v>15.11</c:v>
                </c:pt>
                <c:pt idx="1">
                  <c:v>14.55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Anxiety &amp; insomnia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Sheet1!$B$1:$C$1</c:f>
              <c:strCache>
                <c:ptCount val="2"/>
                <c:pt idx="0">
                  <c:v>Pre-Group</c:v>
                </c:pt>
                <c:pt idx="1">
                  <c:v>Post-Group</c:v>
                </c:pt>
              </c:strCache>
            </c:strRef>
          </c:cat>
          <c:val>
            <c:numRef>
              <c:f>Sheet1!$B$3:$C$3</c:f>
              <c:numCache>
                <c:formatCode>####.0000</c:formatCode>
                <c:ptCount val="2"/>
                <c:pt idx="0">
                  <c:v>16.32</c:v>
                </c:pt>
                <c:pt idx="1">
                  <c:v>14.61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Severe depression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Sheet1!$B$1:$C$1</c:f>
              <c:strCache>
                <c:ptCount val="2"/>
                <c:pt idx="0">
                  <c:v>Pre-Group</c:v>
                </c:pt>
                <c:pt idx="1">
                  <c:v>Post-Group</c:v>
                </c:pt>
              </c:strCache>
            </c:strRef>
          </c:cat>
          <c:val>
            <c:numRef>
              <c:f>Sheet1!$B$4:$C$4</c:f>
              <c:numCache>
                <c:formatCode>####.0000</c:formatCode>
                <c:ptCount val="2"/>
                <c:pt idx="0">
                  <c:v>17.09</c:v>
                </c:pt>
                <c:pt idx="1">
                  <c:v>14.04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Social dysfunction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Sheet1!$B$1:$C$1</c:f>
              <c:strCache>
                <c:ptCount val="2"/>
                <c:pt idx="0">
                  <c:v>Pre-Group</c:v>
                </c:pt>
                <c:pt idx="1">
                  <c:v>Post-Group</c:v>
                </c:pt>
              </c:strCache>
            </c:strRef>
          </c:cat>
          <c:val>
            <c:numRef>
              <c:f>Sheet1!$B$5:$C$5</c:f>
              <c:numCache>
                <c:formatCode>####.0000</c:formatCode>
                <c:ptCount val="2"/>
                <c:pt idx="0">
                  <c:v>13</c:v>
                </c:pt>
                <c:pt idx="1">
                  <c:v>10.52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96576"/>
        <c:axId val="38298368"/>
      </c:lineChart>
      <c:catAx>
        <c:axId val="38296576"/>
        <c:scaling>
          <c:orientation val="minMax"/>
        </c:scaling>
        <c:delete val="0"/>
        <c:axPos val="b"/>
        <c:majorTickMark val="out"/>
        <c:minorTickMark val="none"/>
        <c:tickLblPos val="nextTo"/>
        <c:crossAx val="38298368"/>
        <c:crosses val="autoZero"/>
        <c:auto val="1"/>
        <c:lblAlgn val="ctr"/>
        <c:lblOffset val="100"/>
        <c:noMultiLvlLbl val="0"/>
      </c:catAx>
      <c:valAx>
        <c:axId val="38298368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38296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925526441979439"/>
          <c:y val="0.36281661677917454"/>
          <c:w val="0.37570334617992635"/>
          <c:h val="0.418988049270625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 b="1" baseline="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35894" cy="52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86" tIns="44294" rIns="88586" bIns="44294" numCol="1" anchor="t" anchorCtr="0" compatLnSpc="1">
            <a:prstTxWarp prst="textNoShape">
              <a:avLst/>
            </a:prstTxWarp>
          </a:bodyPr>
          <a:lstStyle>
            <a:lvl1pPr defTabSz="887093">
              <a:defRPr sz="1200"/>
            </a:lvl1pPr>
          </a:lstStyle>
          <a:p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49" y="2"/>
            <a:ext cx="3007959" cy="52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86" tIns="44294" rIns="88586" bIns="44294" numCol="1" anchor="t" anchorCtr="0" compatLnSpc="1">
            <a:prstTxWarp prst="textNoShape">
              <a:avLst/>
            </a:prstTxWarp>
          </a:bodyPr>
          <a:lstStyle>
            <a:lvl1pPr algn="r" defTabSz="887093">
              <a:defRPr sz="1200"/>
            </a:lvl1pPr>
          </a:lstStyle>
          <a:p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1"/>
            <a:ext cx="2935894" cy="51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86" tIns="44294" rIns="88586" bIns="44294" numCol="1" anchor="b" anchorCtr="0" compatLnSpc="1">
            <a:prstTxWarp prst="textNoShape">
              <a:avLst/>
            </a:prstTxWarp>
          </a:bodyPr>
          <a:lstStyle>
            <a:lvl1pPr defTabSz="887093">
              <a:defRPr sz="1200"/>
            </a:lvl1pPr>
          </a:lstStyle>
          <a:p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49" y="9431251"/>
            <a:ext cx="3007959" cy="51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86" tIns="44294" rIns="88586" bIns="44294" numCol="1" anchor="b" anchorCtr="0" compatLnSpc="1">
            <a:prstTxWarp prst="textNoShape">
              <a:avLst/>
            </a:prstTxWarp>
          </a:bodyPr>
          <a:lstStyle>
            <a:lvl1pPr algn="r" defTabSz="887093">
              <a:defRPr sz="1200"/>
            </a:lvl1pPr>
          </a:lstStyle>
          <a:p>
            <a:fld id="{D7608B8F-D767-40AC-8CE2-703864071A9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9602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35894" cy="52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86" tIns="44294" rIns="88586" bIns="44294" numCol="1" anchor="t" anchorCtr="0" compatLnSpc="1">
            <a:prstTxWarp prst="textNoShape">
              <a:avLst/>
            </a:prstTxWarp>
          </a:bodyPr>
          <a:lstStyle>
            <a:lvl1pPr defTabSz="887093">
              <a:defRPr sz="1200"/>
            </a:lvl1pPr>
          </a:lstStyle>
          <a:p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49" y="2"/>
            <a:ext cx="3007959" cy="52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86" tIns="44294" rIns="88586" bIns="44294" numCol="1" anchor="t" anchorCtr="0" compatLnSpc="1">
            <a:prstTxWarp prst="textNoShape">
              <a:avLst/>
            </a:prstTxWarp>
          </a:bodyPr>
          <a:lstStyle>
            <a:lvl1pPr algn="r" defTabSz="887093">
              <a:defRPr sz="1200"/>
            </a:lvl1pPr>
          </a:lstStyle>
          <a:p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8188" y="742950"/>
            <a:ext cx="5280025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0455" y="4752582"/>
            <a:ext cx="4989766" cy="445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86" tIns="44294" rIns="88586" bIns="44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1"/>
            <a:ext cx="2935894" cy="51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86" tIns="44294" rIns="88586" bIns="44294" numCol="1" anchor="b" anchorCtr="0" compatLnSpc="1">
            <a:prstTxWarp prst="textNoShape">
              <a:avLst/>
            </a:prstTxWarp>
          </a:bodyPr>
          <a:lstStyle>
            <a:lvl1pPr defTabSz="887093">
              <a:defRPr sz="1200"/>
            </a:lvl1pPr>
          </a:lstStyle>
          <a:p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49" y="9431251"/>
            <a:ext cx="3007959" cy="51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586" tIns="44294" rIns="88586" bIns="44294" numCol="1" anchor="b" anchorCtr="0" compatLnSpc="1">
            <a:prstTxWarp prst="textNoShape">
              <a:avLst/>
            </a:prstTxWarp>
          </a:bodyPr>
          <a:lstStyle>
            <a:lvl1pPr algn="r" defTabSz="887093">
              <a:defRPr sz="1200"/>
            </a:lvl1pPr>
          </a:lstStyle>
          <a:p>
            <a:fld id="{8BA1C526-DD1F-48B1-9553-AED9C8D9200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47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9586913"/>
            <a:ext cx="37306250" cy="6615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7487900"/>
            <a:ext cx="30724475" cy="78867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ECB49-7EFB-4680-92BE-369EC0E6F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0EF56-3260-42C8-8FFC-236ED3A9F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3" y="2743200"/>
            <a:ext cx="9326562" cy="2468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5" y="2743200"/>
            <a:ext cx="27827288" cy="2468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DDDD7-BE67-491C-A03D-29C484F97A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73D04-3444-4984-AF6F-B1EF96153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9831050"/>
            <a:ext cx="37307838" cy="61293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081000"/>
            <a:ext cx="37307838" cy="6750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74791-F137-4C03-886C-C388D3100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5" y="8915400"/>
            <a:ext cx="18576925" cy="1851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8915400"/>
            <a:ext cx="18576925" cy="1851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86271-4253-41F4-95E2-B77CCC33A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236663"/>
            <a:ext cx="39503350" cy="5143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6908800"/>
            <a:ext cx="19392900" cy="28781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9786938"/>
            <a:ext cx="19392900" cy="17781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6908800"/>
            <a:ext cx="19400837" cy="28781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9786938"/>
            <a:ext cx="19400837" cy="17781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A5C47-F8E3-42A8-B784-C213A1B82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52766-B6F4-4611-9829-6B6BC0CA4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69218-8A9A-4392-8E8E-B19687B4C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228725"/>
            <a:ext cx="14439900" cy="5229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228725"/>
            <a:ext cx="24536400" cy="2633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457950"/>
            <a:ext cx="14439900" cy="21110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15652-E60C-451D-BC57-BB8295413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1602700"/>
            <a:ext cx="26335037" cy="255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757488"/>
            <a:ext cx="26335037" cy="18516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4153813"/>
            <a:ext cx="26335037" cy="36210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D4718-509A-4050-9CB6-F5A56A7D30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2743200"/>
            <a:ext cx="373062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714" tIns="213357" rIns="426714" bIns="2133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8915400"/>
            <a:ext cx="37306250" cy="185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281178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defTabSz="4267200">
              <a:defRPr sz="6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8117800"/>
            <a:ext cx="139001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algn="ctr" defTabSz="4267200">
              <a:defRPr sz="6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81178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algn="r" defTabSz="4267200">
              <a:defRPr sz="6500"/>
            </a:lvl1pPr>
          </a:lstStyle>
          <a:p>
            <a:fld id="{86FF1744-4ACB-490D-BF37-1A07677C6F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0"/>
            <a:ext cx="43891200" cy="3086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2pPr>
      <a:lvl3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3pPr>
      <a:lvl4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4pPr>
      <a:lvl5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5pPr>
      <a:lvl6pPr marL="4572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6pPr>
      <a:lvl7pPr marL="9144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7pPr>
      <a:lvl8pPr marL="13716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8pPr>
      <a:lvl9pPr marL="18288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9pPr>
    </p:titleStyle>
    <p:bodyStyle>
      <a:lvl1pPr marL="1600200" indent="-16002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67100" indent="-13335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34000" indent="-10668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</a:defRPr>
      </a:lvl3pPr>
      <a:lvl4pPr marL="7467600" indent="-10668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6012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100584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5156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728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4300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11" Type="http://schemas.openxmlformats.org/officeDocument/2006/relationships/image" Target="../media/image2.emf"/><Relationship Id="rId5" Type="http://schemas.openxmlformats.org/officeDocument/2006/relationships/image" Target="../media/image1.emf"/><Relationship Id="rId10" Type="http://schemas.openxmlformats.org/officeDocument/2006/relationships/package" Target="../embeddings/Microsoft_Word_Document3.docx"/><Relationship Id="rId4" Type="http://schemas.openxmlformats.org/officeDocument/2006/relationships/package" Target="../embeddings/Microsoft_Word_Document1.docx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313" y="-25500"/>
            <a:ext cx="43891200" cy="4855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540000" tIns="1080000" rIns="540000" bIns="540000"/>
          <a:lstStyle/>
          <a:p>
            <a:pPr algn="ctr"/>
            <a:r>
              <a:rPr lang="en-GB" sz="8000" b="1" dirty="0" smtClean="0">
                <a:solidFill>
                  <a:srgbClr val="0070C0"/>
                </a:solidFill>
                <a:latin typeface="Arial" charset="0"/>
              </a:rPr>
              <a:t>           </a:t>
            </a:r>
            <a:r>
              <a:rPr lang="en-AU" sz="7200" b="1" dirty="0" smtClean="0">
                <a:solidFill>
                  <a:srgbClr val="0070C0"/>
                </a:solidFill>
                <a:latin typeface="Arial Black" pitchFamily="34" charset="0"/>
              </a:rPr>
              <a:t>Acceptance </a:t>
            </a:r>
            <a:r>
              <a:rPr lang="en-AU" sz="7200" b="1" dirty="0">
                <a:solidFill>
                  <a:srgbClr val="0070C0"/>
                </a:solidFill>
                <a:latin typeface="Arial Black" pitchFamily="34" charset="0"/>
              </a:rPr>
              <a:t>and Commitment Therapy </a:t>
            </a:r>
            <a:r>
              <a:rPr lang="en-AU" sz="7200" b="1" dirty="0" smtClean="0">
                <a:solidFill>
                  <a:srgbClr val="0070C0"/>
                </a:solidFill>
                <a:latin typeface="Arial Black" pitchFamily="34" charset="0"/>
              </a:rPr>
              <a:t>group intervention for people with various </a:t>
            </a:r>
            <a:r>
              <a:rPr lang="en-AU" sz="7200" b="1" dirty="0">
                <a:solidFill>
                  <a:srgbClr val="0070C0"/>
                </a:solidFill>
                <a:latin typeface="Arial Black" pitchFamily="34" charset="0"/>
              </a:rPr>
              <a:t>chronic health conditions: A preliminary evaluation</a:t>
            </a:r>
            <a:r>
              <a:rPr lang="en-AU" sz="7200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en-AU" sz="4000" b="1" dirty="0" smtClean="0">
              <a:solidFill>
                <a:srgbClr val="006699"/>
              </a:solidFill>
              <a:latin typeface="Arial" charset="0"/>
            </a:endParaRPr>
          </a:p>
          <a:p>
            <a:pPr algn="ctr"/>
            <a:r>
              <a:rPr lang="en-AU" sz="4000" b="1" dirty="0">
                <a:solidFill>
                  <a:srgbClr val="006699"/>
                </a:solidFill>
                <a:latin typeface="Arial" charset="0"/>
              </a:rPr>
              <a:t>	</a:t>
            </a:r>
            <a:r>
              <a:rPr lang="en-AU" sz="4000" b="1" dirty="0" smtClean="0">
                <a:solidFill>
                  <a:srgbClr val="006699"/>
                </a:solidFill>
                <a:latin typeface="Arial" charset="0"/>
              </a:rPr>
              <a:t>																																				Contact: KPearson@phcn.vic.gov.au</a:t>
            </a:r>
            <a:endParaRPr lang="en-AU" sz="4000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242941" y="5294810"/>
            <a:ext cx="41605200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algn="ctr">
              <a:spcBef>
                <a:spcPct val="20000"/>
              </a:spcBef>
            </a:pPr>
            <a:r>
              <a:rPr lang="en-GB" sz="4000" b="1" dirty="0">
                <a:solidFill>
                  <a:schemeClr val="bg1"/>
                </a:solidFill>
                <a:latin typeface="Arial" charset="0"/>
              </a:rPr>
              <a:t>K</a:t>
            </a:r>
            <a:r>
              <a:rPr lang="en-GB" sz="4000" b="1" dirty="0" smtClean="0">
                <a:solidFill>
                  <a:schemeClr val="bg1"/>
                </a:solidFill>
                <a:latin typeface="Arial" charset="0"/>
              </a:rPr>
              <a:t>aileen Pearson </a:t>
            </a:r>
            <a:r>
              <a:rPr lang="en-GB" sz="4000" b="1" dirty="0" err="1" smtClean="0">
                <a:solidFill>
                  <a:schemeClr val="bg1"/>
                </a:solidFill>
                <a:latin typeface="Arial" charset="0"/>
              </a:rPr>
              <a:t>DPsych</a:t>
            </a:r>
            <a:r>
              <a:rPr lang="en-GB" sz="4000" b="1" dirty="0" smtClean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GB" sz="4000" b="1" dirty="0" err="1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GB" sz="4000" b="1" dirty="0" err="1" smtClean="0">
                <a:solidFill>
                  <a:schemeClr val="bg1"/>
                </a:solidFill>
                <a:latin typeface="Arial" charset="0"/>
              </a:rPr>
              <a:t>ouns</a:t>
            </a:r>
            <a:r>
              <a:rPr lang="en-GB" sz="4000" b="1" dirty="0" smtClean="0">
                <a:solidFill>
                  <a:schemeClr val="bg1"/>
                </a:solidFill>
                <a:latin typeface="Arial" charset="0"/>
              </a:rPr>
              <a:t>), Susan Dal Lago BA Grad Dip Psych MAPS, Penny Powys BSc (</a:t>
            </a:r>
            <a:r>
              <a:rPr lang="en-GB" sz="4000" b="1" dirty="0" err="1" smtClean="0">
                <a:solidFill>
                  <a:schemeClr val="bg1"/>
                </a:solidFill>
                <a:latin typeface="Arial" charset="0"/>
              </a:rPr>
              <a:t>Hons</a:t>
            </a:r>
            <a:r>
              <a:rPr lang="en-GB" sz="4000" b="1" dirty="0" smtClean="0">
                <a:solidFill>
                  <a:schemeClr val="bg1"/>
                </a:solidFill>
                <a:latin typeface="Arial" charset="0"/>
              </a:rPr>
              <a:t>) </a:t>
            </a:r>
            <a:r>
              <a:rPr lang="en-GB" sz="4000" b="1" dirty="0" err="1" smtClean="0">
                <a:solidFill>
                  <a:schemeClr val="bg1"/>
                </a:solidFill>
                <a:latin typeface="Arial" charset="0"/>
              </a:rPr>
              <a:t>BSocWk</a:t>
            </a:r>
            <a:r>
              <a:rPr lang="en-GB" sz="4000" b="1" dirty="0" smtClean="0">
                <a:solidFill>
                  <a:schemeClr val="bg1"/>
                </a:solidFill>
                <a:latin typeface="Arial" charset="0"/>
              </a:rPr>
              <a:t> MAPS, Lucy Flood </a:t>
            </a:r>
            <a:r>
              <a:rPr lang="en-GB" sz="4000" b="1" dirty="0" err="1" smtClean="0">
                <a:solidFill>
                  <a:schemeClr val="bg1"/>
                </a:solidFill>
                <a:latin typeface="Arial" charset="0"/>
              </a:rPr>
              <a:t>MPsych</a:t>
            </a:r>
            <a:r>
              <a:rPr lang="en-GB" sz="4000" b="1" dirty="0" smtClean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GB" sz="4000" b="1" dirty="0" err="1" smtClean="0">
                <a:solidFill>
                  <a:schemeClr val="bg1"/>
                </a:solidFill>
                <a:latin typeface="Arial" charset="0"/>
              </a:rPr>
              <a:t>Hlth</a:t>
            </a:r>
            <a:r>
              <a:rPr lang="en-GB" sz="4000" b="1" dirty="0" smtClean="0">
                <a:solidFill>
                  <a:schemeClr val="bg1"/>
                </a:solidFill>
                <a:latin typeface="Arial" charset="0"/>
              </a:rPr>
              <a:t>)</a:t>
            </a:r>
          </a:p>
          <a:p>
            <a:pPr algn="ctr">
              <a:spcBef>
                <a:spcPct val="20000"/>
              </a:spcBef>
            </a:pPr>
            <a:r>
              <a:rPr lang="en-GB" sz="4400" b="1" dirty="0" smtClean="0">
                <a:solidFill>
                  <a:schemeClr val="bg1"/>
                </a:solidFill>
                <a:latin typeface="Arial" charset="0"/>
              </a:rPr>
              <a:t>Peninsula Health Community Health</a:t>
            </a:r>
            <a:endParaRPr lang="en-GB" sz="44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</a:pPr>
            <a:endParaRPr lang="en-GB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0" y="4933950"/>
            <a:ext cx="43891200" cy="228600"/>
          </a:xfrm>
          <a:prstGeom prst="rect">
            <a:avLst/>
          </a:prstGeom>
          <a:gradFill rotWithShape="0">
            <a:gsLst>
              <a:gs pos="0">
                <a:srgbClr val="CC3300"/>
              </a:gs>
              <a:gs pos="50000">
                <a:srgbClr val="FF9900"/>
              </a:gs>
              <a:gs pos="100000">
                <a:srgbClr val="CC33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0" y="0"/>
            <a:ext cx="43891200" cy="3086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33135224" y="24222015"/>
            <a:ext cx="9712917" cy="57541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>
              <a:spcBef>
                <a:spcPct val="50000"/>
              </a:spcBef>
            </a:pPr>
            <a:r>
              <a:rPr lang="en-GB" b="1" dirty="0" smtClean="0">
                <a:solidFill>
                  <a:srgbClr val="006699"/>
                </a:solidFill>
                <a:latin typeface="Arial" charset="0"/>
              </a:rPr>
              <a:t>REFERENCES</a:t>
            </a:r>
          </a:p>
          <a:p>
            <a:pPr>
              <a:spcBef>
                <a:spcPct val="50000"/>
              </a:spcBef>
            </a:pPr>
            <a:r>
              <a:rPr lang="en-AU" sz="2000" dirty="0">
                <a:latin typeface="Arial" charset="0"/>
              </a:rPr>
              <a:t>Bond, F.W., Hayes, S.C., Baer, R.A., Carpenter, K.M., </a:t>
            </a:r>
            <a:r>
              <a:rPr lang="en-AU" sz="2000" dirty="0" err="1">
                <a:latin typeface="Arial" charset="0"/>
              </a:rPr>
              <a:t>Guenole</a:t>
            </a:r>
            <a:r>
              <a:rPr lang="en-AU" sz="2000" dirty="0">
                <a:latin typeface="Arial" charset="0"/>
              </a:rPr>
              <a:t>, N., </a:t>
            </a:r>
            <a:r>
              <a:rPr lang="en-AU" sz="2000" dirty="0" err="1">
                <a:latin typeface="Arial" charset="0"/>
              </a:rPr>
              <a:t>Orcutt</a:t>
            </a:r>
            <a:r>
              <a:rPr lang="en-AU" sz="2000" dirty="0">
                <a:latin typeface="Arial" charset="0"/>
              </a:rPr>
              <a:t>, H.K., Waltz, T. &amp; </a:t>
            </a:r>
            <a:r>
              <a:rPr lang="en-AU" sz="2000" dirty="0" err="1">
                <a:latin typeface="Arial" charset="0"/>
              </a:rPr>
              <a:t>Zettle</a:t>
            </a:r>
            <a:r>
              <a:rPr lang="en-AU" sz="2000" dirty="0">
                <a:latin typeface="Arial" charset="0"/>
              </a:rPr>
              <a:t>, R.D. (2011). Preliminary psychometric properties of the Acceptance and Action Questionnaire - II: A revised measure of psychological flexibility and experiential avoidance. </a:t>
            </a:r>
            <a:r>
              <a:rPr lang="en-AU" sz="2000" i="1" dirty="0" err="1">
                <a:latin typeface="Arial" charset="0"/>
              </a:rPr>
              <a:t>Behavior</a:t>
            </a:r>
            <a:r>
              <a:rPr lang="en-AU" sz="2000" i="1" dirty="0">
                <a:latin typeface="Arial" charset="0"/>
              </a:rPr>
              <a:t> Therapy, 42,</a:t>
            </a:r>
            <a:r>
              <a:rPr lang="en-AU" sz="2000" dirty="0">
                <a:latin typeface="Arial" charset="0"/>
              </a:rPr>
              <a:t> </a:t>
            </a:r>
            <a:r>
              <a:rPr lang="en-AU" sz="2000" dirty="0" smtClean="0">
                <a:latin typeface="Arial" charset="0"/>
              </a:rPr>
              <a:t>676-688.</a:t>
            </a:r>
          </a:p>
          <a:p>
            <a:pPr>
              <a:spcBef>
                <a:spcPct val="50000"/>
              </a:spcBef>
            </a:pPr>
            <a:r>
              <a:rPr lang="en-AU" sz="2000" dirty="0" smtClean="0">
                <a:latin typeface="Arial" charset="0"/>
              </a:rPr>
              <a:t>Goldberg </a:t>
            </a:r>
            <a:r>
              <a:rPr lang="en-AU" sz="2000" dirty="0">
                <a:latin typeface="Arial" charset="0"/>
              </a:rPr>
              <a:t>D.P. (1972). The detection of psychiatric illness by questionnaire. London: Oxford University Press (</a:t>
            </a:r>
            <a:r>
              <a:rPr lang="en-AU" sz="2000" dirty="0" err="1">
                <a:latin typeface="Arial" charset="0"/>
              </a:rPr>
              <a:t>Maudsley</a:t>
            </a:r>
            <a:r>
              <a:rPr lang="en-AU" sz="2000" dirty="0">
                <a:latin typeface="Arial" charset="0"/>
              </a:rPr>
              <a:t> Monograph No 21).</a:t>
            </a:r>
          </a:p>
          <a:p>
            <a:pPr>
              <a:spcBef>
                <a:spcPct val="50000"/>
              </a:spcBef>
            </a:pPr>
            <a:r>
              <a:rPr lang="en-AU" sz="2000" dirty="0">
                <a:latin typeface="Arial" charset="0"/>
              </a:rPr>
              <a:t>Harris, R. (2009). </a:t>
            </a:r>
            <a:r>
              <a:rPr lang="en-AU" sz="2000" i="1" dirty="0">
                <a:latin typeface="Arial" charset="0"/>
              </a:rPr>
              <a:t>ACT made simple</a:t>
            </a:r>
            <a:r>
              <a:rPr lang="en-AU" sz="2000" dirty="0">
                <a:latin typeface="Arial" charset="0"/>
              </a:rPr>
              <a:t>. Oakland, CA: New Harbinger</a:t>
            </a:r>
            <a:r>
              <a:rPr lang="en-AU" sz="2000" dirty="0" smtClean="0">
                <a:latin typeface="Arial" charset="0"/>
              </a:rPr>
              <a:t>.</a:t>
            </a:r>
            <a:endParaRPr lang="en-AU" sz="20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AU" sz="2000" dirty="0">
                <a:latin typeface="Arial" charset="0"/>
              </a:rPr>
              <a:t>Hayes, S. C., </a:t>
            </a:r>
            <a:r>
              <a:rPr lang="en-AU" sz="2000" dirty="0" err="1">
                <a:latin typeface="Arial" charset="0"/>
              </a:rPr>
              <a:t>Strosahl</a:t>
            </a:r>
            <a:r>
              <a:rPr lang="en-AU" sz="2000" dirty="0">
                <a:latin typeface="Arial" charset="0"/>
              </a:rPr>
              <a:t>, K. D., &amp; Wilson, K. G. (1999). </a:t>
            </a:r>
            <a:r>
              <a:rPr lang="en-AU" sz="2000" i="1" dirty="0">
                <a:latin typeface="Arial" charset="0"/>
              </a:rPr>
              <a:t>Acceptance and commitment therapy: An experiential approach to behaviour change. </a:t>
            </a:r>
            <a:r>
              <a:rPr lang="en-AU" sz="2000" dirty="0">
                <a:latin typeface="Arial" charset="0"/>
              </a:rPr>
              <a:t>New York: Guilford Press.</a:t>
            </a:r>
          </a:p>
          <a:p>
            <a:pPr>
              <a:spcBef>
                <a:spcPct val="50000"/>
              </a:spcBef>
            </a:pPr>
            <a:r>
              <a:rPr lang="en-AU" sz="2000" dirty="0">
                <a:latin typeface="Arial" charset="0"/>
              </a:rPr>
              <a:t>Levin, M. E., Hildebrandt, M., Lillis, J., &amp; Hayes, S. C. (In Press). The impact of treatment components suggested by the psychological flexibility model</a:t>
            </a:r>
            <a:r>
              <a:rPr lang="en-AU" sz="2000" dirty="0">
                <a:solidFill>
                  <a:srgbClr val="006699"/>
                </a:solidFill>
                <a:latin typeface="Arial" charset="0"/>
              </a:rPr>
              <a:t>: </a:t>
            </a:r>
            <a:r>
              <a:rPr lang="en-AU" sz="2000" dirty="0">
                <a:latin typeface="Arial" charset="0"/>
              </a:rPr>
              <a:t>A meta-analysis of laboratory-based component studies. </a:t>
            </a:r>
            <a:r>
              <a:rPr lang="en-AU" sz="2000" i="1" dirty="0" err="1">
                <a:latin typeface="Arial" charset="0"/>
              </a:rPr>
              <a:t>Behavior</a:t>
            </a:r>
            <a:r>
              <a:rPr lang="en-AU" sz="2000" i="1" dirty="0">
                <a:latin typeface="Arial" charset="0"/>
              </a:rPr>
              <a:t> Therapy</a:t>
            </a:r>
            <a:r>
              <a:rPr lang="en-AU" sz="2000" dirty="0">
                <a:solidFill>
                  <a:srgbClr val="006699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AU" sz="2000" b="1" dirty="0">
              <a:solidFill>
                <a:srgbClr val="0066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AU" sz="2000" b="1" dirty="0">
              <a:solidFill>
                <a:srgbClr val="0066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2800" b="1" dirty="0">
              <a:solidFill>
                <a:srgbClr val="006699"/>
              </a:solidFill>
              <a:latin typeface="Arial" charset="0"/>
            </a:endParaRPr>
          </a:p>
        </p:txBody>
      </p:sp>
      <p:sp>
        <p:nvSpPr>
          <p:cNvPr id="15416" name="Rectangle 56"/>
          <p:cNvSpPr>
            <a:spLocks noChangeArrowheads="1"/>
          </p:cNvSpPr>
          <p:nvPr/>
        </p:nvSpPr>
        <p:spPr bwMode="auto">
          <a:xfrm>
            <a:off x="33135224" y="11816516"/>
            <a:ext cx="9612977" cy="1204350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>
              <a:spcBef>
                <a:spcPct val="50000"/>
              </a:spcBef>
            </a:pPr>
            <a:r>
              <a:rPr lang="en-GB" sz="4000" b="1" dirty="0" smtClean="0">
                <a:solidFill>
                  <a:srgbClr val="006699"/>
                </a:solidFill>
                <a:latin typeface="Arial" charset="0"/>
              </a:rPr>
              <a:t>Conclusions</a:t>
            </a:r>
            <a:endParaRPr lang="en-GB" sz="4000" b="1" dirty="0">
              <a:solidFill>
                <a:srgbClr val="006699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dirty="0" smtClean="0">
                <a:latin typeface="Arial" charset="0"/>
              </a:rPr>
              <a:t>This </a:t>
            </a:r>
            <a:r>
              <a:rPr lang="en-AU" sz="2800" dirty="0">
                <a:latin typeface="Arial" charset="0"/>
              </a:rPr>
              <a:t>project demonstrated that it is possible </a:t>
            </a:r>
            <a:r>
              <a:rPr lang="en-AU" sz="2800" dirty="0" smtClean="0">
                <a:latin typeface="Arial" charset="0"/>
              </a:rPr>
              <a:t>to develop </a:t>
            </a:r>
            <a:r>
              <a:rPr lang="en-AU" sz="2800" dirty="0">
                <a:latin typeface="Arial" charset="0"/>
              </a:rPr>
              <a:t>an evidence-based intervention in a real world setting in response to client need and health trends. </a:t>
            </a:r>
            <a:endParaRPr lang="en-AU" sz="2800" dirty="0" smtClean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dirty="0" smtClean="0">
                <a:latin typeface="Arial" charset="0"/>
              </a:rPr>
              <a:t>The </a:t>
            </a:r>
            <a:r>
              <a:rPr lang="en-AU" sz="2800" dirty="0">
                <a:latin typeface="Arial" charset="0"/>
              </a:rPr>
              <a:t>action research model ensured that the group </a:t>
            </a:r>
            <a:r>
              <a:rPr lang="en-AU" sz="2800" dirty="0" smtClean="0">
                <a:latin typeface="Arial" charset="0"/>
              </a:rPr>
              <a:t>intervention, the facilitators’ manual and the participants’ workbook were all </a:t>
            </a:r>
            <a:r>
              <a:rPr lang="en-AU" sz="2800" dirty="0">
                <a:latin typeface="Arial" charset="0"/>
              </a:rPr>
              <a:t>developed and improved with both client and </a:t>
            </a:r>
            <a:r>
              <a:rPr lang="en-AU" sz="2800" dirty="0" smtClean="0">
                <a:latin typeface="Arial" charset="0"/>
              </a:rPr>
              <a:t>counsellor </a:t>
            </a:r>
            <a:r>
              <a:rPr lang="en-AU" sz="2800" dirty="0">
                <a:latin typeface="Arial" charset="0"/>
              </a:rPr>
              <a:t>input. 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dirty="0" smtClean="0">
                <a:latin typeface="Arial" charset="0"/>
              </a:rPr>
              <a:t>The </a:t>
            </a:r>
            <a:r>
              <a:rPr lang="en-AU" sz="2800" dirty="0">
                <a:latin typeface="Arial" charset="0"/>
              </a:rPr>
              <a:t>preliminary evaluation indicated support for the objectives </a:t>
            </a:r>
            <a:r>
              <a:rPr lang="en-AU" sz="2800" dirty="0" smtClean="0">
                <a:latin typeface="Arial" charset="0"/>
              </a:rPr>
              <a:t>of decreasing </a:t>
            </a:r>
            <a:r>
              <a:rPr lang="en-AU" sz="2800" dirty="0">
                <a:latin typeface="Arial" charset="0"/>
              </a:rPr>
              <a:t>D</a:t>
            </a:r>
            <a:r>
              <a:rPr lang="en-AU" sz="2800" dirty="0" smtClean="0">
                <a:latin typeface="Arial" charset="0"/>
              </a:rPr>
              <a:t>epression,  Social dysfunction, Anxiety </a:t>
            </a:r>
            <a:r>
              <a:rPr lang="en-AU" sz="2800" dirty="0">
                <a:latin typeface="Arial" charset="0"/>
              </a:rPr>
              <a:t>and insomnia (not statistically </a:t>
            </a:r>
            <a:r>
              <a:rPr lang="en-AU" sz="2800" dirty="0" smtClean="0">
                <a:latin typeface="Arial" charset="0"/>
              </a:rPr>
              <a:t>significant) and increasing Psychological </a:t>
            </a:r>
            <a:r>
              <a:rPr lang="en-AU" sz="2800" dirty="0">
                <a:latin typeface="Arial" charset="0"/>
              </a:rPr>
              <a:t>flexibility (not statistically significant). </a:t>
            </a:r>
            <a:endParaRPr lang="en-AU" sz="2800" dirty="0" smtClean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dirty="0" smtClean="0">
                <a:latin typeface="Arial" charset="0"/>
              </a:rPr>
              <a:t>Psychological </a:t>
            </a:r>
            <a:r>
              <a:rPr lang="en-AU" sz="2800" dirty="0">
                <a:latin typeface="Arial" charset="0"/>
              </a:rPr>
              <a:t>flexibility (usually a mediator variable) improved slightly, lending </a:t>
            </a:r>
            <a:r>
              <a:rPr lang="en-AU" sz="2800" dirty="0" smtClean="0">
                <a:latin typeface="Arial" charset="0"/>
              </a:rPr>
              <a:t>only modest </a:t>
            </a:r>
            <a:r>
              <a:rPr lang="en-AU" sz="2800" dirty="0">
                <a:latin typeface="Arial" charset="0"/>
              </a:rPr>
              <a:t>support to the idea that it was the ACT interventions that were related to the other improvements and not just the effects of being in a supportive </a:t>
            </a:r>
            <a:r>
              <a:rPr lang="en-AU" sz="2800" dirty="0" smtClean="0">
                <a:latin typeface="Arial" charset="0"/>
              </a:rPr>
              <a:t>group.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dirty="0" smtClean="0">
                <a:latin typeface="Arial" charset="0"/>
              </a:rPr>
              <a:t>Limitations </a:t>
            </a:r>
            <a:r>
              <a:rPr lang="en-AU" sz="2800" dirty="0">
                <a:latin typeface="Arial" charset="0"/>
              </a:rPr>
              <a:t>of the study could be overcome in future research by increasing the sample size, measuring the fidelity of the intervention, using a control or comparison group and including a three to six month post intervention follow-up time</a:t>
            </a:r>
            <a:r>
              <a:rPr lang="en-AU" sz="2800" dirty="0" smtClean="0">
                <a:latin typeface="Arial" charset="0"/>
              </a:rPr>
              <a:t>.</a:t>
            </a:r>
            <a:endParaRPr lang="en-AU" sz="2800" dirty="0">
              <a:latin typeface="Arial" charset="0"/>
            </a:endParaRPr>
          </a:p>
        </p:txBody>
      </p:sp>
      <p:sp>
        <p:nvSpPr>
          <p:cNvPr id="15417" name="Rectangle 57"/>
          <p:cNvSpPr>
            <a:spLocks noChangeArrowheads="1"/>
          </p:cNvSpPr>
          <p:nvPr/>
        </p:nvSpPr>
        <p:spPr bwMode="auto">
          <a:xfrm>
            <a:off x="1143000" y="19659600"/>
            <a:ext cx="9829800" cy="67881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>
              <a:spcBef>
                <a:spcPct val="50000"/>
              </a:spcBef>
            </a:pPr>
            <a:r>
              <a:rPr lang="en-GB" sz="4000" b="1" dirty="0" smtClean="0">
                <a:solidFill>
                  <a:srgbClr val="006699"/>
                </a:solidFill>
                <a:latin typeface="Arial" charset="0"/>
              </a:rPr>
              <a:t>Aims</a:t>
            </a:r>
            <a:endParaRPr lang="en-GB" sz="4000" b="1" dirty="0">
              <a:solidFill>
                <a:srgbClr val="006699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 smtClean="0">
                <a:latin typeface="Arial" charset="0"/>
              </a:rPr>
              <a:t>•</a:t>
            </a:r>
            <a:r>
              <a:rPr lang="en-AU" sz="2800" dirty="0">
                <a:latin typeface="Arial" charset="0"/>
              </a:rPr>
              <a:t>	Develop a group intervention based on sound theory and evidence in a real world setting to assist people </a:t>
            </a:r>
            <a:r>
              <a:rPr lang="en-AU" sz="2800" dirty="0" smtClean="0">
                <a:latin typeface="Arial" charset="0"/>
              </a:rPr>
              <a:t>with </a:t>
            </a:r>
            <a:r>
              <a:rPr lang="en-AU" sz="2800" dirty="0">
                <a:latin typeface="Arial" charset="0"/>
              </a:rPr>
              <a:t>a variety of chronic health conditions.</a:t>
            </a:r>
          </a:p>
          <a:p>
            <a:pPr>
              <a:spcBef>
                <a:spcPct val="20000"/>
              </a:spcBef>
            </a:pPr>
            <a:endParaRPr lang="en-AU" sz="2800" dirty="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latin typeface="Arial" charset="0"/>
              </a:rPr>
              <a:t>•	Develop and refine a clear facilitators’ manual / protocol and an easy-to-follow participants’ workbook.</a:t>
            </a:r>
          </a:p>
          <a:p>
            <a:pPr>
              <a:spcBef>
                <a:spcPct val="20000"/>
              </a:spcBef>
            </a:pPr>
            <a:endParaRPr lang="en-AU" sz="2800" dirty="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latin typeface="Arial" charset="0"/>
              </a:rPr>
              <a:t>•	Conduct a preliminary evaluation of the intervention in order to investigate </a:t>
            </a:r>
            <a:r>
              <a:rPr lang="en-AU" sz="2800" dirty="0" smtClean="0">
                <a:latin typeface="Arial" charset="0"/>
              </a:rPr>
              <a:t>whether </a:t>
            </a:r>
            <a:r>
              <a:rPr lang="en-AU" sz="2800" dirty="0">
                <a:latin typeface="Arial" charset="0"/>
              </a:rPr>
              <a:t>it assists people </a:t>
            </a:r>
            <a:r>
              <a:rPr lang="en-AU" sz="2800" dirty="0" smtClean="0">
                <a:latin typeface="Arial" charset="0"/>
              </a:rPr>
              <a:t>to decrease their </a:t>
            </a:r>
            <a:r>
              <a:rPr lang="en-AU" sz="2800" dirty="0">
                <a:latin typeface="Arial" charset="0"/>
              </a:rPr>
              <a:t>depression, </a:t>
            </a:r>
            <a:r>
              <a:rPr lang="en-AU" sz="2800" dirty="0" smtClean="0">
                <a:latin typeface="Arial" charset="0"/>
              </a:rPr>
              <a:t>anxiety and </a:t>
            </a:r>
            <a:r>
              <a:rPr lang="en-AU" sz="2800" dirty="0">
                <a:latin typeface="Arial" charset="0"/>
              </a:rPr>
              <a:t>social dysfunction </a:t>
            </a:r>
            <a:r>
              <a:rPr lang="en-AU" sz="2800" dirty="0" smtClean="0">
                <a:latin typeface="Arial" charset="0"/>
              </a:rPr>
              <a:t>and increase their </a:t>
            </a:r>
            <a:r>
              <a:rPr lang="en-AU" sz="2800" dirty="0">
                <a:latin typeface="Arial" charset="0"/>
              </a:rPr>
              <a:t>psychological flexibility. Chronic physical symptoms were expected to stay the same.</a:t>
            </a:r>
          </a:p>
          <a:p>
            <a:pPr>
              <a:spcBef>
                <a:spcPct val="20000"/>
              </a:spcBef>
            </a:pPr>
            <a:endParaRPr lang="en-AU" sz="2800" dirty="0">
              <a:latin typeface="Arial" charset="0"/>
            </a:endParaRPr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1143000" y="7437612"/>
            <a:ext cx="9829800" cy="113075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>
              <a:spcBef>
                <a:spcPct val="50000"/>
              </a:spcBef>
            </a:pPr>
            <a:r>
              <a:rPr lang="en-GB" sz="4000" b="1" dirty="0" smtClean="0">
                <a:solidFill>
                  <a:srgbClr val="006699"/>
                </a:solidFill>
                <a:latin typeface="Arial" charset="0"/>
              </a:rPr>
              <a:t>Introduction</a:t>
            </a: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AU" sz="2800" dirty="0" smtClean="0">
                <a:latin typeface="Arial" charset="0"/>
              </a:rPr>
              <a:t>•	Community Health counsellors identified the need for a new way of assisting their increasing numbers of clients who had various chronic physical conditions.</a:t>
            </a:r>
          </a:p>
          <a:p>
            <a:pPr lvl="0">
              <a:spcBef>
                <a:spcPct val="50000"/>
              </a:spcBef>
            </a:pPr>
            <a:r>
              <a:rPr lang="en-AU" sz="2800" dirty="0">
                <a:solidFill>
                  <a:srgbClr val="000000"/>
                </a:solidFill>
                <a:latin typeface="Arial" charset="0"/>
              </a:rPr>
              <a:t>•	</a:t>
            </a:r>
            <a:r>
              <a:rPr lang="en-AU" sz="2800" dirty="0" smtClean="0">
                <a:latin typeface="Arial" charset="0"/>
              </a:rPr>
              <a:t>Chronic health conditions are on the rise in the Western world and cause both personal and economic hardship.</a:t>
            </a:r>
          </a:p>
          <a:p>
            <a:pPr>
              <a:spcBef>
                <a:spcPct val="50000"/>
              </a:spcBef>
            </a:pPr>
            <a:r>
              <a:rPr lang="en-AU" sz="2800" dirty="0" smtClean="0">
                <a:latin typeface="Arial" charset="0"/>
              </a:rPr>
              <a:t>•	Medical, rehabilitation and self-management interventions are sometimes not enough to aid these people, who in addition often had depression, anxiety and / or social isolation. </a:t>
            </a:r>
          </a:p>
          <a:p>
            <a:pPr>
              <a:spcBef>
                <a:spcPct val="50000"/>
              </a:spcBef>
            </a:pPr>
            <a:r>
              <a:rPr lang="en-AU" sz="2800" dirty="0" smtClean="0">
                <a:latin typeface="Arial" charset="0"/>
              </a:rPr>
              <a:t>•	An eight week group program, called ‘More to Life’, was developed, based on Acceptance and Commitment Therapy (ACT). It was open to participants with a wide range of physical and mental health conditions.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b="1" dirty="0" smtClean="0">
                <a:latin typeface="Arial" charset="0"/>
              </a:rPr>
              <a:t>In other words, it reflected the real world situation of counselling clients in Community Health.</a:t>
            </a:r>
          </a:p>
          <a:p>
            <a:pPr>
              <a:spcBef>
                <a:spcPct val="50000"/>
              </a:spcBef>
            </a:pPr>
            <a:r>
              <a:rPr lang="en-AU" sz="2800" dirty="0" smtClean="0">
                <a:latin typeface="Arial" charset="0"/>
              </a:rPr>
              <a:t>•	Action research was used to develop and  improve the program, which has run five times over two and a half years. The program was modified each time following feedback from participants and program facilitators.</a:t>
            </a:r>
            <a:endParaRPr lang="en-AU" sz="2800" dirty="0">
              <a:latin typeface="Arial" charset="0"/>
            </a:endParaRPr>
          </a:p>
        </p:txBody>
      </p:sp>
      <p:sp>
        <p:nvSpPr>
          <p:cNvPr id="15419" name="Rectangle 59"/>
          <p:cNvSpPr>
            <a:spLocks noChangeArrowheads="1"/>
          </p:cNvSpPr>
          <p:nvPr/>
        </p:nvSpPr>
        <p:spPr bwMode="auto">
          <a:xfrm>
            <a:off x="11734800" y="7437612"/>
            <a:ext cx="9829800" cy="225385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marL="381000" indent="-381000">
              <a:spcBef>
                <a:spcPct val="50000"/>
              </a:spcBef>
            </a:pPr>
            <a:r>
              <a:rPr lang="en-GB" sz="4000" b="1" dirty="0" smtClean="0">
                <a:solidFill>
                  <a:srgbClr val="006699"/>
                </a:solidFill>
                <a:latin typeface="Arial" charset="0"/>
              </a:rPr>
              <a:t>Materials and Method</a:t>
            </a:r>
            <a:endParaRPr lang="en-GB" sz="4000" b="1" dirty="0">
              <a:solidFill>
                <a:srgbClr val="006699"/>
              </a:solidFill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r>
              <a:rPr lang="en-AU" sz="2800" dirty="0">
                <a:latin typeface="Arial" charset="0"/>
              </a:rPr>
              <a:t>•	</a:t>
            </a:r>
            <a:r>
              <a:rPr lang="en-AU" sz="2800" dirty="0" smtClean="0">
                <a:latin typeface="Arial" charset="0"/>
              </a:rPr>
              <a:t>The </a:t>
            </a:r>
            <a:r>
              <a:rPr lang="en-AU" sz="2800" dirty="0">
                <a:latin typeface="Arial" charset="0"/>
              </a:rPr>
              <a:t>materials for the program were drawn from ACT exercises developed in Australia and overseas. T</a:t>
            </a:r>
            <a:r>
              <a:rPr lang="en-AU" sz="2800" dirty="0" smtClean="0">
                <a:latin typeface="Arial" charset="0"/>
              </a:rPr>
              <a:t>he </a:t>
            </a:r>
            <a:r>
              <a:rPr lang="en-AU" sz="2800" dirty="0">
                <a:latin typeface="Arial" charset="0"/>
              </a:rPr>
              <a:t>format included a large proportion of metaphors and experiential learning, and a smaller amount of ‘rationale’ learning, as the </a:t>
            </a:r>
            <a:r>
              <a:rPr lang="en-AU" sz="2800" dirty="0" smtClean="0">
                <a:latin typeface="Arial" charset="0"/>
              </a:rPr>
              <a:t>former </a:t>
            </a:r>
            <a:r>
              <a:rPr lang="en-AU" sz="2800" dirty="0">
                <a:latin typeface="Arial" charset="0"/>
              </a:rPr>
              <a:t>appears to be more effective for change, in the laboratory at </a:t>
            </a:r>
            <a:r>
              <a:rPr lang="en-AU" sz="2800" dirty="0" smtClean="0">
                <a:latin typeface="Arial" charset="0"/>
              </a:rPr>
              <a:t>least.</a:t>
            </a:r>
          </a:p>
          <a:p>
            <a:pPr>
              <a:spcBef>
                <a:spcPct val="50000"/>
              </a:spcBef>
              <a:buSzPct val="60000"/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r>
              <a:rPr lang="en-AU" sz="2800" dirty="0" smtClean="0">
                <a:latin typeface="Arial" charset="0"/>
              </a:rPr>
              <a:t>•</a:t>
            </a:r>
            <a:r>
              <a:rPr lang="en-AU" sz="2800" dirty="0">
                <a:latin typeface="Arial" charset="0"/>
              </a:rPr>
              <a:t>	</a:t>
            </a:r>
            <a:r>
              <a:rPr lang="en-AU" sz="2800" dirty="0" smtClean="0">
                <a:latin typeface="Arial" charset="0"/>
              </a:rPr>
              <a:t>The </a:t>
            </a:r>
            <a:r>
              <a:rPr lang="en-AU" sz="2800" dirty="0">
                <a:latin typeface="Arial" charset="0"/>
              </a:rPr>
              <a:t>program </a:t>
            </a:r>
            <a:r>
              <a:rPr lang="en-AU" sz="2800" dirty="0" smtClean="0">
                <a:latin typeface="Arial" charset="0"/>
              </a:rPr>
              <a:t>also focussed on working with participants</a:t>
            </a:r>
            <a:r>
              <a:rPr lang="en-AU" sz="2800" dirty="0">
                <a:latin typeface="Arial" charset="0"/>
              </a:rPr>
              <a:t>’ health and life values, goals, steps and barriers. </a:t>
            </a:r>
          </a:p>
          <a:p>
            <a:pPr>
              <a:spcBef>
                <a:spcPct val="50000"/>
              </a:spcBef>
              <a:buSzPct val="60000"/>
            </a:pPr>
            <a:r>
              <a:rPr lang="en-AU" sz="2800" dirty="0">
                <a:latin typeface="Arial" charset="0"/>
              </a:rPr>
              <a:t>•	The action research indicated a strong need to reduce jargon, clarify exercises, simplify concepts, use easy everyday language, and do revision each week. </a:t>
            </a:r>
          </a:p>
          <a:p>
            <a:pPr>
              <a:spcBef>
                <a:spcPct val="50000"/>
              </a:spcBef>
              <a:buSzPct val="60000"/>
            </a:pPr>
            <a:r>
              <a:rPr lang="en-AU" sz="2800" dirty="0">
                <a:latin typeface="Arial" charset="0"/>
              </a:rPr>
              <a:t>•	The participants (</a:t>
            </a:r>
            <a:r>
              <a:rPr lang="en-AU" sz="2800" i="1" dirty="0">
                <a:latin typeface="Arial" charset="0"/>
              </a:rPr>
              <a:t>N</a:t>
            </a:r>
            <a:r>
              <a:rPr lang="en-AU" sz="2800" dirty="0">
                <a:latin typeface="Arial" charset="0"/>
              </a:rPr>
              <a:t>= 23, 19 females, 4 males) were recruited via internal Community Health </a:t>
            </a:r>
            <a:r>
              <a:rPr lang="en-AU" sz="2800" dirty="0" smtClean="0">
                <a:latin typeface="Arial" charset="0"/>
              </a:rPr>
              <a:t>referrals, external </a:t>
            </a:r>
            <a:r>
              <a:rPr lang="en-AU" sz="2800" dirty="0">
                <a:latin typeface="Arial" charset="0"/>
              </a:rPr>
              <a:t>agencies and doctors’ clinics. </a:t>
            </a:r>
          </a:p>
          <a:p>
            <a:pPr>
              <a:spcBef>
                <a:spcPct val="50000"/>
              </a:spcBef>
              <a:buSzPct val="60000"/>
            </a:pPr>
            <a:r>
              <a:rPr lang="en-AU" sz="2800" dirty="0">
                <a:latin typeface="Arial" charset="0"/>
              </a:rPr>
              <a:t>•	The self-report </a:t>
            </a:r>
            <a:r>
              <a:rPr lang="en-AU" sz="2800" dirty="0" smtClean="0">
                <a:latin typeface="Arial" charset="0"/>
              </a:rPr>
              <a:t>pre- </a:t>
            </a:r>
            <a:r>
              <a:rPr lang="en-AU" sz="2800" dirty="0">
                <a:latin typeface="Arial" charset="0"/>
              </a:rPr>
              <a:t>and </a:t>
            </a:r>
            <a:r>
              <a:rPr lang="en-AU" sz="2800" dirty="0" smtClean="0">
                <a:latin typeface="Arial" charset="0"/>
              </a:rPr>
              <a:t>post-questionnaires </a:t>
            </a:r>
            <a:r>
              <a:rPr lang="en-AU" sz="2800" dirty="0">
                <a:latin typeface="Arial" charset="0"/>
              </a:rPr>
              <a:t>consisted of the </a:t>
            </a:r>
            <a:r>
              <a:rPr lang="en-AU" sz="2800" b="1" dirty="0">
                <a:latin typeface="Arial" charset="0"/>
              </a:rPr>
              <a:t>General Health Questionnaire – 28 </a:t>
            </a:r>
            <a:r>
              <a:rPr lang="en-AU" sz="2800" dirty="0">
                <a:latin typeface="Arial" charset="0"/>
              </a:rPr>
              <a:t>(GHQ28 - four subscales</a:t>
            </a:r>
            <a:r>
              <a:rPr lang="en-AU" sz="2800">
                <a:latin typeface="Arial" charset="0"/>
              </a:rPr>
              <a:t>: </a:t>
            </a:r>
            <a:r>
              <a:rPr lang="en-AU" sz="2800" smtClean="0">
                <a:latin typeface="Arial" charset="0"/>
              </a:rPr>
              <a:t>Somatic </a:t>
            </a:r>
            <a:r>
              <a:rPr lang="en-AU" sz="2800" dirty="0">
                <a:latin typeface="Arial" charset="0"/>
              </a:rPr>
              <a:t>symptoms</a:t>
            </a:r>
            <a:r>
              <a:rPr lang="en-AU" sz="2800">
                <a:latin typeface="Arial" charset="0"/>
              </a:rPr>
              <a:t>, </a:t>
            </a:r>
            <a:r>
              <a:rPr lang="en-AU" sz="2800" smtClean="0">
                <a:latin typeface="Arial" charset="0"/>
              </a:rPr>
              <a:t>Anxiety </a:t>
            </a:r>
            <a:r>
              <a:rPr lang="en-AU" sz="2800" dirty="0">
                <a:latin typeface="Arial" charset="0"/>
              </a:rPr>
              <a:t>and insomnia</a:t>
            </a:r>
            <a:r>
              <a:rPr lang="en-AU" sz="2800">
                <a:latin typeface="Arial" charset="0"/>
              </a:rPr>
              <a:t>, </a:t>
            </a:r>
            <a:r>
              <a:rPr lang="en-AU" sz="2800" smtClean="0">
                <a:latin typeface="Arial" charset="0"/>
              </a:rPr>
              <a:t>Social </a:t>
            </a:r>
            <a:r>
              <a:rPr lang="en-AU" sz="2800" dirty="0">
                <a:latin typeface="Arial" charset="0"/>
              </a:rPr>
              <a:t>dysfunction </a:t>
            </a:r>
            <a:r>
              <a:rPr lang="en-AU" sz="2800">
                <a:latin typeface="Arial" charset="0"/>
              </a:rPr>
              <a:t>and </a:t>
            </a:r>
            <a:r>
              <a:rPr lang="en-AU" sz="2800" smtClean="0">
                <a:latin typeface="Arial" charset="0"/>
              </a:rPr>
              <a:t>Severe </a:t>
            </a:r>
            <a:r>
              <a:rPr lang="en-AU" sz="2800" dirty="0">
                <a:latin typeface="Arial" charset="0"/>
              </a:rPr>
              <a:t>depression) and the </a:t>
            </a:r>
            <a:r>
              <a:rPr lang="en-AU" sz="2800" b="1" dirty="0">
                <a:latin typeface="Arial" charset="0"/>
              </a:rPr>
              <a:t>Acceptance and Action </a:t>
            </a:r>
            <a:r>
              <a:rPr lang="en-AU" sz="2800" b="1" dirty="0" smtClean="0">
                <a:latin typeface="Arial" charset="0"/>
              </a:rPr>
              <a:t>Questionnaire-II </a:t>
            </a:r>
            <a:r>
              <a:rPr lang="en-AU" sz="2800" dirty="0" smtClean="0">
                <a:latin typeface="Arial" charset="0"/>
              </a:rPr>
              <a:t>(AAQ-II</a:t>
            </a:r>
            <a:r>
              <a:rPr lang="en-AU" sz="2800" dirty="0">
                <a:latin typeface="Arial" charset="0"/>
              </a:rPr>
              <a:t>, 10 items which measure psychological </a:t>
            </a:r>
            <a:r>
              <a:rPr lang="en-AU" sz="2800" dirty="0" smtClean="0">
                <a:latin typeface="Arial" charset="0"/>
              </a:rPr>
              <a:t>flexibility)</a:t>
            </a:r>
          </a:p>
          <a:p>
            <a:pPr>
              <a:spcBef>
                <a:spcPct val="50000"/>
              </a:spcBef>
              <a:buSzPct val="60000"/>
            </a:pPr>
            <a:r>
              <a:rPr lang="en-AU" sz="2800" dirty="0">
                <a:latin typeface="Arial" charset="0"/>
              </a:rPr>
              <a:t>• </a:t>
            </a:r>
            <a:r>
              <a:rPr lang="en-AU" sz="2800" dirty="0" smtClean="0">
                <a:latin typeface="Arial" charset="0"/>
              </a:rPr>
              <a:t>	A </a:t>
            </a:r>
            <a:r>
              <a:rPr lang="en-AU" sz="2800" b="1" dirty="0">
                <a:latin typeface="Arial" charset="0"/>
              </a:rPr>
              <a:t>Community Health </a:t>
            </a:r>
            <a:r>
              <a:rPr lang="en-AU" sz="2800" b="1" dirty="0" smtClean="0">
                <a:latin typeface="Arial" charset="0"/>
              </a:rPr>
              <a:t>Counselling </a:t>
            </a:r>
            <a:r>
              <a:rPr lang="en-AU" sz="2800" b="1" dirty="0">
                <a:latin typeface="Arial" charset="0"/>
              </a:rPr>
              <a:t>G</a:t>
            </a:r>
            <a:r>
              <a:rPr lang="en-AU" sz="2800" b="1" dirty="0" smtClean="0">
                <a:latin typeface="Arial" charset="0"/>
              </a:rPr>
              <a:t>roups </a:t>
            </a:r>
            <a:r>
              <a:rPr lang="en-AU" sz="2800" b="1" dirty="0">
                <a:latin typeface="Arial" charset="0"/>
              </a:rPr>
              <a:t>S</a:t>
            </a:r>
            <a:r>
              <a:rPr lang="en-AU" sz="2800" b="1" dirty="0" smtClean="0">
                <a:latin typeface="Arial" charset="0"/>
              </a:rPr>
              <a:t>urvey </a:t>
            </a:r>
            <a:r>
              <a:rPr lang="en-AU" sz="2800" dirty="0">
                <a:latin typeface="Arial" charset="0"/>
              </a:rPr>
              <a:t>(questions on benefits or not of the group, satisfaction and improvements etc.) was also given at the end of the program.</a:t>
            </a:r>
          </a:p>
          <a:p>
            <a:pPr>
              <a:spcBef>
                <a:spcPct val="50000"/>
              </a:spcBef>
              <a:buSzPct val="60000"/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  <a:buSzPct val="60000"/>
            </a:pPr>
            <a:endParaRPr lang="en-US" sz="4000" b="1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15420" name="Rectangle 60"/>
          <p:cNvSpPr>
            <a:spLocks noChangeArrowheads="1"/>
          </p:cNvSpPr>
          <p:nvPr/>
        </p:nvSpPr>
        <p:spPr bwMode="auto">
          <a:xfrm>
            <a:off x="22481350" y="7437612"/>
            <a:ext cx="9829800" cy="225385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>
              <a:spcBef>
                <a:spcPct val="50000"/>
              </a:spcBef>
            </a:pPr>
            <a:r>
              <a:rPr lang="en-GB" sz="4000" b="1" dirty="0">
                <a:solidFill>
                  <a:srgbClr val="006699"/>
                </a:solidFill>
                <a:latin typeface="Arial" charset="0"/>
              </a:rPr>
              <a:t>Results</a:t>
            </a:r>
          </a:p>
          <a:p>
            <a:pPr>
              <a:spcBef>
                <a:spcPct val="50000"/>
              </a:spcBef>
            </a:pPr>
            <a:r>
              <a:rPr lang="en-AU" sz="2800" dirty="0" smtClean="0">
                <a:latin typeface="Arial" charset="0"/>
              </a:rPr>
              <a:t>Paired </a:t>
            </a:r>
            <a:r>
              <a:rPr lang="en-AU" sz="2800" dirty="0">
                <a:latin typeface="Arial" charset="0"/>
              </a:rPr>
              <a:t>samples t-tests (2-tailed) were carried out </a:t>
            </a:r>
            <a:r>
              <a:rPr lang="en-AU" sz="2800" dirty="0" smtClean="0">
                <a:latin typeface="Arial" charset="0"/>
              </a:rPr>
              <a:t>to compare </a:t>
            </a:r>
            <a:r>
              <a:rPr lang="en-AU" sz="2800" dirty="0">
                <a:latin typeface="Arial" charset="0"/>
              </a:rPr>
              <a:t>the variables pre- and post-group intervention.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dirty="0">
                <a:latin typeface="Arial" charset="0"/>
              </a:rPr>
              <a:t>T</a:t>
            </a:r>
            <a:r>
              <a:rPr lang="en-AU" sz="2800" dirty="0" smtClean="0">
                <a:latin typeface="Arial" charset="0"/>
              </a:rPr>
              <a:t>wo </a:t>
            </a:r>
            <a:r>
              <a:rPr lang="en-AU" sz="2800" dirty="0">
                <a:latin typeface="Arial" charset="0"/>
              </a:rPr>
              <a:t>of the </a:t>
            </a:r>
            <a:r>
              <a:rPr lang="en-AU" sz="2800" dirty="0" smtClean="0">
                <a:latin typeface="Arial" charset="0"/>
              </a:rPr>
              <a:t>four GHQ28’s subscales significantly decreased.</a:t>
            </a:r>
            <a:endParaRPr lang="en-AU" sz="2800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dirty="0" smtClean="0">
                <a:latin typeface="Arial" charset="0"/>
              </a:rPr>
              <a:t>Depression </a:t>
            </a:r>
            <a:r>
              <a:rPr lang="en-AU" sz="2800" dirty="0">
                <a:latin typeface="Arial" charset="0"/>
              </a:rPr>
              <a:t>decreased, </a:t>
            </a:r>
            <a:r>
              <a:rPr lang="en-AU" sz="2800" i="1" dirty="0">
                <a:latin typeface="Arial" charset="0"/>
              </a:rPr>
              <a:t>t</a:t>
            </a:r>
            <a:r>
              <a:rPr lang="en-AU" sz="2800" dirty="0">
                <a:latin typeface="Arial" charset="0"/>
              </a:rPr>
              <a:t>(22) = 3.25, </a:t>
            </a:r>
            <a:r>
              <a:rPr lang="en-AU" sz="2800" i="1" dirty="0">
                <a:latin typeface="Arial" charset="0"/>
              </a:rPr>
              <a:t>p</a:t>
            </a:r>
            <a:r>
              <a:rPr lang="en-AU" sz="2800" dirty="0">
                <a:latin typeface="Arial" charset="0"/>
              </a:rPr>
              <a:t> = .</a:t>
            </a:r>
            <a:r>
              <a:rPr lang="en-AU" sz="2800" dirty="0" smtClean="0">
                <a:latin typeface="Arial" charset="0"/>
              </a:rPr>
              <a:t>004.</a:t>
            </a:r>
            <a:endParaRPr lang="en-AU" sz="2800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dirty="0" smtClean="0">
                <a:latin typeface="Arial" charset="0"/>
              </a:rPr>
              <a:t>Social </a:t>
            </a:r>
            <a:r>
              <a:rPr lang="en-AU" sz="2800" dirty="0">
                <a:latin typeface="Arial" charset="0"/>
              </a:rPr>
              <a:t>dysfunction decreased, </a:t>
            </a:r>
            <a:r>
              <a:rPr lang="en-AU" sz="2800" i="1" dirty="0">
                <a:latin typeface="Arial" charset="0"/>
              </a:rPr>
              <a:t>t</a:t>
            </a:r>
            <a:r>
              <a:rPr lang="en-AU" sz="2800" dirty="0">
                <a:latin typeface="Arial" charset="0"/>
              </a:rPr>
              <a:t>(20) = 2.61, </a:t>
            </a:r>
            <a:r>
              <a:rPr lang="en-AU" sz="2800" i="1" dirty="0">
                <a:latin typeface="Arial" charset="0"/>
              </a:rPr>
              <a:t>p</a:t>
            </a:r>
            <a:r>
              <a:rPr lang="en-AU" sz="2800" dirty="0">
                <a:latin typeface="Arial" charset="0"/>
              </a:rPr>
              <a:t> = .017.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dirty="0" smtClean="0">
                <a:latin typeface="Arial" charset="0"/>
              </a:rPr>
              <a:t>The </a:t>
            </a:r>
            <a:r>
              <a:rPr lang="en-AU" sz="2800" dirty="0">
                <a:latin typeface="Arial" charset="0"/>
              </a:rPr>
              <a:t>other two GHQ28 subscales decreased but were not </a:t>
            </a:r>
            <a:r>
              <a:rPr lang="en-AU" sz="2800" dirty="0" smtClean="0">
                <a:latin typeface="Arial" charset="0"/>
              </a:rPr>
              <a:t>significant - Anxiety </a:t>
            </a:r>
            <a:r>
              <a:rPr lang="en-AU" sz="2800" dirty="0">
                <a:latin typeface="Arial" charset="0"/>
              </a:rPr>
              <a:t>and insomnia, </a:t>
            </a:r>
            <a:r>
              <a:rPr lang="en-AU" sz="2800" i="1" dirty="0">
                <a:latin typeface="Arial" charset="0"/>
              </a:rPr>
              <a:t>t</a:t>
            </a:r>
            <a:r>
              <a:rPr lang="en-AU" sz="2800" dirty="0">
                <a:latin typeface="Arial" charset="0"/>
              </a:rPr>
              <a:t>(21) = 1.15, </a:t>
            </a:r>
            <a:r>
              <a:rPr lang="en-AU" sz="2800" i="1" dirty="0">
                <a:latin typeface="Arial" charset="0"/>
              </a:rPr>
              <a:t>p</a:t>
            </a:r>
            <a:r>
              <a:rPr lang="en-AU" sz="2800" dirty="0">
                <a:latin typeface="Arial" charset="0"/>
              </a:rPr>
              <a:t>=.</a:t>
            </a:r>
            <a:r>
              <a:rPr lang="en-AU" sz="2800" dirty="0" smtClean="0">
                <a:latin typeface="Arial" charset="0"/>
              </a:rPr>
              <a:t>262. </a:t>
            </a:r>
            <a:r>
              <a:rPr lang="en-AU" sz="2800" dirty="0">
                <a:latin typeface="Arial" charset="0"/>
              </a:rPr>
              <a:t>and Somatic symptoms, </a:t>
            </a:r>
            <a:r>
              <a:rPr lang="en-AU" sz="2800" i="1" dirty="0">
                <a:latin typeface="Arial" charset="0"/>
              </a:rPr>
              <a:t>t</a:t>
            </a:r>
            <a:r>
              <a:rPr lang="en-AU" sz="2800" dirty="0">
                <a:latin typeface="Arial" charset="0"/>
              </a:rPr>
              <a:t>(18) = .364, </a:t>
            </a:r>
            <a:r>
              <a:rPr lang="en-AU" sz="2800" i="1" dirty="0">
                <a:latin typeface="Arial" charset="0"/>
              </a:rPr>
              <a:t>p</a:t>
            </a:r>
            <a:r>
              <a:rPr lang="en-AU" sz="2800" dirty="0">
                <a:latin typeface="Arial" charset="0"/>
              </a:rPr>
              <a:t>=.720.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AU" sz="2800" dirty="0" smtClean="0">
                <a:latin typeface="Arial" charset="0"/>
              </a:rPr>
              <a:t>Psychological </a:t>
            </a:r>
            <a:r>
              <a:rPr lang="en-AU" sz="2800" dirty="0">
                <a:latin typeface="Arial" charset="0"/>
              </a:rPr>
              <a:t>flexibility (AAQ-II) </a:t>
            </a:r>
            <a:r>
              <a:rPr lang="en-AU" sz="2800" dirty="0" smtClean="0">
                <a:latin typeface="Arial" charset="0"/>
              </a:rPr>
              <a:t>increased, </a:t>
            </a:r>
            <a:r>
              <a:rPr lang="en-AU" sz="2800" dirty="0">
                <a:latin typeface="Arial" charset="0"/>
              </a:rPr>
              <a:t>but this was not significant, </a:t>
            </a:r>
            <a:r>
              <a:rPr lang="en-AU" sz="2800" i="1" dirty="0">
                <a:latin typeface="Arial" charset="0"/>
              </a:rPr>
              <a:t>t</a:t>
            </a:r>
            <a:r>
              <a:rPr lang="en-AU" sz="2800" dirty="0">
                <a:latin typeface="Arial" charset="0"/>
              </a:rPr>
              <a:t>(21)=-.997, </a:t>
            </a:r>
            <a:r>
              <a:rPr lang="en-AU" sz="2800" i="1" dirty="0">
                <a:latin typeface="Arial" charset="0"/>
              </a:rPr>
              <a:t>p</a:t>
            </a:r>
            <a:r>
              <a:rPr lang="en-AU" sz="2800" dirty="0">
                <a:latin typeface="Arial" charset="0"/>
              </a:rPr>
              <a:t>=.330</a:t>
            </a:r>
            <a:r>
              <a:rPr lang="en-AU" sz="2800" dirty="0" smtClean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AU" sz="2800" dirty="0" smtClean="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AU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AU" sz="2800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4000" b="1" dirty="0">
              <a:solidFill>
                <a:srgbClr val="CC3300"/>
              </a:solidFill>
              <a:latin typeface="Arial" charset="0"/>
            </a:endParaRPr>
          </a:p>
        </p:txBody>
      </p:sp>
      <p:sp>
        <p:nvSpPr>
          <p:cNvPr id="15421" name="Rectangle 61"/>
          <p:cNvSpPr>
            <a:spLocks noChangeArrowheads="1"/>
          </p:cNvSpPr>
          <p:nvPr/>
        </p:nvSpPr>
        <p:spPr bwMode="auto">
          <a:xfrm>
            <a:off x="33106841" y="7437612"/>
            <a:ext cx="9641360" cy="39604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 lvl="0">
              <a:spcBef>
                <a:spcPct val="50000"/>
              </a:spcBef>
            </a:pPr>
            <a:r>
              <a:rPr lang="en-GB" sz="3200" b="1" dirty="0">
                <a:solidFill>
                  <a:srgbClr val="006699"/>
                </a:solidFill>
                <a:latin typeface="Arial" charset="0"/>
              </a:rPr>
              <a:t>P</a:t>
            </a:r>
            <a:r>
              <a:rPr lang="en-GB" sz="3200" b="1" dirty="0" smtClean="0">
                <a:solidFill>
                  <a:srgbClr val="006699"/>
                </a:solidFill>
                <a:latin typeface="Arial" charset="0"/>
              </a:rPr>
              <a:t>articipants’ comments </a:t>
            </a:r>
            <a:endParaRPr lang="en-AU" sz="2000" dirty="0">
              <a:latin typeface="Arial" charset="0"/>
            </a:endParaRPr>
          </a:p>
          <a:p>
            <a:pPr lvl="0">
              <a:spcBef>
                <a:spcPct val="50000"/>
              </a:spcBef>
            </a:pPr>
            <a:r>
              <a:rPr lang="en-AU" sz="2000" dirty="0" smtClean="0">
                <a:latin typeface="Arial" charset="0"/>
              </a:rPr>
              <a:t>about </a:t>
            </a:r>
            <a:r>
              <a:rPr lang="en-AU" sz="2000" dirty="0">
                <a:latin typeface="Arial" charset="0"/>
              </a:rPr>
              <a:t>the benefits of the group. </a:t>
            </a:r>
          </a:p>
          <a:p>
            <a:pPr>
              <a:spcBef>
                <a:spcPct val="50000"/>
              </a:spcBef>
            </a:pPr>
            <a:r>
              <a:rPr lang="en-AU" sz="2000" dirty="0" smtClean="0">
                <a:latin typeface="Arial" charset="0"/>
              </a:rPr>
              <a:t> </a:t>
            </a:r>
            <a:r>
              <a:rPr lang="en-AU" sz="2000" dirty="0">
                <a:latin typeface="Arial" charset="0"/>
              </a:rPr>
              <a:t>“… discovering a new way of approaching life…” </a:t>
            </a:r>
          </a:p>
          <a:p>
            <a:pPr>
              <a:spcBef>
                <a:spcPct val="50000"/>
              </a:spcBef>
            </a:pPr>
            <a:r>
              <a:rPr lang="en-AU" sz="2000" dirty="0" smtClean="0">
                <a:latin typeface="Arial" charset="0"/>
              </a:rPr>
              <a:t>“</a:t>
            </a:r>
            <a:r>
              <a:rPr lang="en-AU" sz="2000" dirty="0">
                <a:latin typeface="Arial" charset="0"/>
              </a:rPr>
              <a:t>Encouraged me to look and react to feeling situations in a different way.”</a:t>
            </a:r>
          </a:p>
          <a:p>
            <a:pPr>
              <a:spcBef>
                <a:spcPct val="50000"/>
              </a:spcBef>
            </a:pPr>
            <a:r>
              <a:rPr lang="en-AU" sz="2000" dirty="0" smtClean="0">
                <a:latin typeface="Arial" charset="0"/>
              </a:rPr>
              <a:t>“</a:t>
            </a:r>
            <a:r>
              <a:rPr lang="en-AU" sz="2000" dirty="0">
                <a:latin typeface="Arial" charset="0"/>
              </a:rPr>
              <a:t>To learn how to take control of my life again and accept what I have.”</a:t>
            </a:r>
          </a:p>
          <a:p>
            <a:pPr>
              <a:spcBef>
                <a:spcPct val="50000"/>
              </a:spcBef>
            </a:pPr>
            <a:r>
              <a:rPr lang="en-AU" sz="2000" dirty="0" smtClean="0">
                <a:latin typeface="Arial" charset="0"/>
              </a:rPr>
              <a:t>“</a:t>
            </a:r>
            <a:r>
              <a:rPr lang="en-AU" sz="2000" dirty="0">
                <a:latin typeface="Arial" charset="0"/>
              </a:rPr>
              <a:t>Interaction with other people.”</a:t>
            </a:r>
          </a:p>
          <a:p>
            <a:pPr>
              <a:spcBef>
                <a:spcPct val="50000"/>
              </a:spcBef>
            </a:pPr>
            <a:r>
              <a:rPr lang="en-AU" sz="2000" dirty="0" smtClean="0">
                <a:latin typeface="Arial" charset="0"/>
              </a:rPr>
              <a:t>“</a:t>
            </a:r>
            <a:r>
              <a:rPr lang="en-AU" sz="2000" dirty="0">
                <a:latin typeface="Arial" charset="0"/>
              </a:rPr>
              <a:t>Careful explanations by (the facilitators), plus brainstorming by others in the group. Handouts and homework were very good.” </a:t>
            </a:r>
          </a:p>
        </p:txBody>
      </p:sp>
      <p:sp>
        <p:nvSpPr>
          <p:cNvPr id="15422" name="Rectangle 62"/>
          <p:cNvSpPr>
            <a:spLocks noChangeArrowheads="1"/>
          </p:cNvSpPr>
          <p:nvPr/>
        </p:nvSpPr>
        <p:spPr bwMode="auto">
          <a:xfrm>
            <a:off x="23056815" y="15033696"/>
            <a:ext cx="8670168" cy="5941420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23056815" y="21335156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AU" i="1" dirty="0" smtClean="0"/>
              <a:t>Note. </a:t>
            </a:r>
            <a:r>
              <a:rPr lang="en-AU" b="1" i="1" dirty="0" smtClean="0"/>
              <a:t>A=pre-group, B=post-group</a:t>
            </a:r>
            <a:r>
              <a:rPr lang="en-AU" i="1" dirty="0" smtClean="0"/>
              <a:t>, </a:t>
            </a:r>
            <a:r>
              <a:rPr lang="en-AU" i="1" dirty="0" err="1" smtClean="0"/>
              <a:t>som</a:t>
            </a:r>
            <a:r>
              <a:rPr lang="en-AU" i="1" dirty="0" smtClean="0"/>
              <a:t>=Somatic symptoms, </a:t>
            </a:r>
            <a:r>
              <a:rPr lang="en-AU" i="1" dirty="0" err="1" smtClean="0"/>
              <a:t>anx</a:t>
            </a:r>
            <a:r>
              <a:rPr lang="en-AU" i="1" dirty="0"/>
              <a:t>=</a:t>
            </a:r>
            <a:r>
              <a:rPr lang="en-AU" i="1" dirty="0" smtClean="0"/>
              <a:t>Anxiety &amp;insomnia, </a:t>
            </a:r>
            <a:r>
              <a:rPr lang="en-AU" i="1" dirty="0" err="1" smtClean="0"/>
              <a:t>dep</a:t>
            </a:r>
            <a:r>
              <a:rPr lang="en-AU" i="1" dirty="0" smtClean="0"/>
              <a:t>=Depression, </a:t>
            </a:r>
            <a:r>
              <a:rPr lang="en-AU" i="1" dirty="0" err="1" smtClean="0"/>
              <a:t>sdys</a:t>
            </a:r>
            <a:r>
              <a:rPr lang="en-AU" i="1" dirty="0" smtClean="0"/>
              <a:t>=Social dysfunction, AAQ=Psychological flexibility. </a:t>
            </a:r>
            <a:endParaRPr lang="en-AU" i="1" dirty="0"/>
          </a:p>
        </p:txBody>
      </p:sp>
      <p:sp>
        <p:nvSpPr>
          <p:cNvPr id="15424" name="Rectangle 64"/>
          <p:cNvSpPr>
            <a:spLocks noChangeArrowheads="1"/>
          </p:cNvSpPr>
          <p:nvPr/>
        </p:nvSpPr>
        <p:spPr bwMode="auto">
          <a:xfrm>
            <a:off x="23529776" y="23053662"/>
            <a:ext cx="7920880" cy="6490406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12102797" y="11398052"/>
            <a:ext cx="9122722" cy="6997476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2102796" y="18395528"/>
            <a:ext cx="912272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AU" i="1" dirty="0"/>
              <a:t>The </a:t>
            </a:r>
            <a:r>
              <a:rPr lang="en-AU" i="1" dirty="0" smtClean="0"/>
              <a:t>diagram </a:t>
            </a:r>
            <a:r>
              <a:rPr lang="en-AU" i="1" dirty="0"/>
              <a:t>above is an example of a metaphor worksheet used in the first and second sessions. It is used to create self-awareness, as well as generate creative hopelessness, ‘better’ solutions and lead on to work on acceptance</a:t>
            </a:r>
            <a:r>
              <a:rPr lang="en-AU" sz="2000" i="1" dirty="0"/>
              <a:t>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683848"/>
              </p:ext>
            </p:extLst>
          </p:nvPr>
        </p:nvGraphicFramePr>
        <p:xfrm>
          <a:off x="12440545" y="11816516"/>
          <a:ext cx="8496944" cy="6377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Document" r:id="rId4" imgW="10236701" imgH="7154764" progId="Word.Document.12">
                  <p:embed/>
                </p:oleObj>
              </mc:Choice>
              <mc:Fallback>
                <p:oleObj name="Document" r:id="rId4" imgW="10236701" imgH="71547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40545" y="11816516"/>
                        <a:ext cx="8496944" cy="6377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750141"/>
              </p:ext>
            </p:extLst>
          </p:nvPr>
        </p:nvGraphicFramePr>
        <p:xfrm>
          <a:off x="23673791" y="23135356"/>
          <a:ext cx="8053191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9450555" y="14576496"/>
            <a:ext cx="438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55"/>
          <p:cNvSpPr>
            <a:spLocks noChangeArrowheads="1"/>
          </p:cNvSpPr>
          <p:nvPr/>
        </p:nvSpPr>
        <p:spPr bwMode="auto">
          <a:xfrm>
            <a:off x="1176573" y="27141265"/>
            <a:ext cx="9829800" cy="28348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60000" tIns="360000" rIns="360000" bIns="360000"/>
          <a:lstStyle/>
          <a:p>
            <a:pPr>
              <a:spcBef>
                <a:spcPct val="50000"/>
              </a:spcBef>
            </a:pPr>
            <a:r>
              <a:rPr lang="en-GB" sz="3200" b="1" dirty="0" smtClean="0">
                <a:solidFill>
                  <a:srgbClr val="006699"/>
                </a:solidFill>
                <a:latin typeface="Arial" charset="0"/>
              </a:rPr>
              <a:t>Acknowledgements</a:t>
            </a:r>
          </a:p>
          <a:p>
            <a:pPr>
              <a:spcBef>
                <a:spcPct val="50000"/>
              </a:spcBef>
            </a:pPr>
            <a:r>
              <a:rPr lang="en-AU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AU" dirty="0">
                <a:latin typeface="Arial" pitchFamily="34" charset="0"/>
                <a:cs typeface="Arial" pitchFamily="34" charset="0"/>
              </a:rPr>
              <a:t>would like to sincerely thank our clients and group participants who contributed greatly to this project and our learning. We would also like to thank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our colleagues and the </a:t>
            </a:r>
            <a:r>
              <a:rPr lang="en-AU" dirty="0">
                <a:latin typeface="Arial" pitchFamily="34" charset="0"/>
                <a:cs typeface="Arial" pitchFamily="34" charset="0"/>
              </a:rPr>
              <a:t>management of Community Health for supporting this endeavour</a:t>
            </a:r>
            <a:r>
              <a:rPr lang="en-AU" sz="2600" dirty="0">
                <a:latin typeface="Arial" pitchFamily="34" charset="0"/>
                <a:cs typeface="Arial" pitchFamily="34" charset="0"/>
              </a:rPr>
              <a:t>. </a:t>
            </a:r>
            <a:endParaRPr lang="en-US" sz="2600" b="1" dirty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3" name="Picture 29" descr="\\phcn.vic.gov.au\homefolders\USERS\pea01psy\Documents\Blue logo onl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870" y="380828"/>
            <a:ext cx="2689225" cy="303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\\phcn.vic.gov.au\homefolders\USERS\pea01psy\Documents\In partnership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76" y="3433893"/>
            <a:ext cx="8624120" cy="106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540440"/>
              </p:ext>
            </p:extLst>
          </p:nvPr>
        </p:nvGraphicFramePr>
        <p:xfrm>
          <a:off x="22953712" y="14576496"/>
          <a:ext cx="8928992" cy="7046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Document" r:id="rId10" imgW="5781486" imgH="5131331" progId="Word.Document.12">
                  <p:embed/>
                </p:oleObj>
              </mc:Choice>
              <mc:Fallback>
                <p:oleObj name="Document" r:id="rId10" imgW="5781486" imgH="513133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953712" y="14576496"/>
                        <a:ext cx="8928992" cy="7046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4116</TotalTime>
  <Words>737</Words>
  <Application>Microsoft Office PowerPoint</Application>
  <PresentationFormat>Custom</PresentationFormat>
  <Paragraphs>82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Document</vt:lpstr>
      <vt:lpstr>PowerPoint Presentation</vt:lpstr>
    </vt:vector>
  </TitlesOfParts>
  <Company>UNSW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Kate</cp:lastModifiedBy>
  <cp:revision>290</cp:revision>
  <cp:lastPrinted>2013-07-04T03:04:51Z</cp:lastPrinted>
  <dcterms:created xsi:type="dcterms:W3CDTF">1997-10-24T05:44:18Z</dcterms:created>
  <dcterms:modified xsi:type="dcterms:W3CDTF">2013-07-09T17:54:41Z</dcterms:modified>
</cp:coreProperties>
</file>